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5"/>
    <p:sldMasterId id="2147483684" r:id="rId6"/>
    <p:sldMasterId id="2147483685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</p:sldIdLst>
  <p:sldSz cy="5143500" cx="9144000"/>
  <p:notesSz cx="6858000" cy="9144000"/>
  <p:embeddedFontLst>
    <p:embeddedFont>
      <p:font typeface="Montserrat"/>
      <p:regular r:id="rId34"/>
      <p:bold r:id="rId35"/>
      <p:italic r:id="rId36"/>
      <p:boldItalic r:id="rId37"/>
    </p:embeddedFont>
    <p:embeddedFont>
      <p:font typeface="Unbounded"/>
      <p:regular r:id="rId38"/>
      <p:bold r:id="rId39"/>
    </p:embeddedFont>
    <p:embeddedFont>
      <p:font typeface="Open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218EDAD-1693-4ADD-AC7B-5623A83ECBEE}">
  <a:tblStyle styleId="{8218EDAD-1693-4ADD-AC7B-5623A83ECB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regular.fntdata"/><Relationship Id="rId20" Type="http://schemas.openxmlformats.org/officeDocument/2006/relationships/slide" Target="slides/slide12.xml"/><Relationship Id="rId42" Type="http://schemas.openxmlformats.org/officeDocument/2006/relationships/font" Target="fonts/OpenSans-italic.fntdata"/><Relationship Id="rId41" Type="http://schemas.openxmlformats.org/officeDocument/2006/relationships/font" Target="fonts/OpenSans-bold.fntdata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43" Type="http://schemas.openxmlformats.org/officeDocument/2006/relationships/font" Target="fonts/OpenSans-boldItalic.fntdata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1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11" Type="http://schemas.openxmlformats.org/officeDocument/2006/relationships/slide" Target="slides/slide3.xml"/><Relationship Id="rId33" Type="http://schemas.openxmlformats.org/officeDocument/2006/relationships/slide" Target="slides/slide25.xml"/><Relationship Id="rId10" Type="http://schemas.openxmlformats.org/officeDocument/2006/relationships/slide" Target="slides/slide2.xml"/><Relationship Id="rId32" Type="http://schemas.openxmlformats.org/officeDocument/2006/relationships/slide" Target="slides/slide24.xml"/><Relationship Id="rId13" Type="http://schemas.openxmlformats.org/officeDocument/2006/relationships/slide" Target="slides/slide5.xml"/><Relationship Id="rId35" Type="http://schemas.openxmlformats.org/officeDocument/2006/relationships/font" Target="fonts/Montserrat-bold.fntdata"/><Relationship Id="rId12" Type="http://schemas.openxmlformats.org/officeDocument/2006/relationships/slide" Target="slides/slide4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7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6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9.xml"/><Relationship Id="rId39" Type="http://schemas.openxmlformats.org/officeDocument/2006/relationships/font" Target="fonts/Unbounded-bold.fntdata"/><Relationship Id="rId16" Type="http://schemas.openxmlformats.org/officeDocument/2006/relationships/slide" Target="slides/slide8.xml"/><Relationship Id="rId38" Type="http://schemas.openxmlformats.org/officeDocument/2006/relationships/font" Target="fonts/Unbounded-regular.fntdata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4b1bdceee2_2_54:notes"/>
          <p:cNvSpPr/>
          <p:nvPr>
            <p:ph idx="2" type="sldImg"/>
          </p:nvPr>
        </p:nvSpPr>
        <p:spPr>
          <a:xfrm>
            <a:off x="571500" y="714375"/>
            <a:ext cx="4571400" cy="19284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0" name="Google Shape;160;g34b1bdceee2_2_54:notes"/>
          <p:cNvSpPr txBox="1"/>
          <p:nvPr>
            <p:ph idx="1" type="body"/>
          </p:nvPr>
        </p:nvSpPr>
        <p:spPr>
          <a:xfrm>
            <a:off x="571500" y="2750400"/>
            <a:ext cx="4571400" cy="2249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g34b1bdceee2_2_54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i="0" lang="en" sz="11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4b1bdceee2_0_67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3" name="Google Shape;263;g34b1bdceee2_0_67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34b1bdceee2_0_67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4b1bdceee2_2_229:notes"/>
          <p:cNvSpPr/>
          <p:nvPr>
            <p:ph idx="2" type="sldImg"/>
          </p:nvPr>
        </p:nvSpPr>
        <p:spPr>
          <a:xfrm>
            <a:off x="571500" y="714375"/>
            <a:ext cx="4571400" cy="19284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1" name="Google Shape;271;g34b1bdceee2_2_229:notes"/>
          <p:cNvSpPr txBox="1"/>
          <p:nvPr>
            <p:ph idx="1" type="body"/>
          </p:nvPr>
        </p:nvSpPr>
        <p:spPr>
          <a:xfrm>
            <a:off x="571500" y="2750400"/>
            <a:ext cx="4571400" cy="2249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g34b1bdceee2_2_229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4b1bdceee2_0_90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8" name="Google Shape;278;g34b1bdceee2_0_90:notes"/>
          <p:cNvSpPr txBox="1"/>
          <p:nvPr>
            <p:ph idx="1" type="body"/>
          </p:nvPr>
        </p:nvSpPr>
        <p:spPr>
          <a:xfrm>
            <a:off x="571500" y="2750400"/>
            <a:ext cx="4571400" cy="22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34b1bdceee2_0_90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4b1bdceee2_0_105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5" name="Google Shape;285;g34b1bdceee2_0_105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g34b1bdceee2_0_105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4b1bdceee2_0_111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1" name="Google Shape;291;g34b1bdceee2_0_111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34b1bdceee2_0_111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4b1bdceee2_2_313:notes"/>
          <p:cNvSpPr/>
          <p:nvPr>
            <p:ph idx="2" type="sldImg"/>
          </p:nvPr>
        </p:nvSpPr>
        <p:spPr>
          <a:xfrm>
            <a:off x="571500" y="714375"/>
            <a:ext cx="4571400" cy="19284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8" name="Google Shape;298;g34b1bdceee2_2_313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34b1bdceee2_2_313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4b1bdceee2_2_319:notes"/>
          <p:cNvSpPr/>
          <p:nvPr>
            <p:ph idx="2" type="sldImg"/>
          </p:nvPr>
        </p:nvSpPr>
        <p:spPr>
          <a:xfrm>
            <a:off x="571500" y="714375"/>
            <a:ext cx="4571400" cy="19284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4" name="Google Shape;304;g34b1bdceee2_2_319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g34b1bdceee2_2_319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4b1bdceee2_0_129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1" name="Google Shape;311;g34b1bdceee2_0_129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34b1bdceee2_0_129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4b1bdceee2_0_137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8" name="Google Shape;318;g34b1bdceee2_0_137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g34b1bdceee2_0_137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4b1bdceee2_0_146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5" name="Google Shape;325;g34b1bdceee2_0_146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g34b1bdceee2_0_146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4b1bdceee2_2_65:notes"/>
          <p:cNvSpPr/>
          <p:nvPr>
            <p:ph idx="2" type="sldImg"/>
          </p:nvPr>
        </p:nvSpPr>
        <p:spPr>
          <a:xfrm>
            <a:off x="571500" y="714375"/>
            <a:ext cx="4571400" cy="19284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1" name="Google Shape;171;g34b1bdceee2_2_65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34b1bdceee2_2_65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i="0" lang="en" sz="11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4b1bdceee2_0_153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2" name="Google Shape;332;g34b1bdceee2_0_153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g34b1bdceee2_0_153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4b1bdceee2_0_163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9" name="Google Shape;339;g34b1bdceee2_0_163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g34b1bdceee2_0_163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4b1bdceee2_0_219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8" name="Google Shape;348;g34b1bdceee2_0_219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g34b1bdceee2_0_219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4b1bdceee2_0_234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6" name="Google Shape;356;g34b1bdceee2_0_234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g34b1bdceee2_0_234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4b1bdceee2_0_242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4" name="Google Shape;364;g34b1bdceee2_0_242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g34b1bdceee2_0_242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4b1bdceee2_2_475:notes"/>
          <p:cNvSpPr/>
          <p:nvPr>
            <p:ph idx="2" type="sldImg"/>
          </p:nvPr>
        </p:nvSpPr>
        <p:spPr>
          <a:xfrm>
            <a:off x="571500" y="714375"/>
            <a:ext cx="4571400" cy="19284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2" name="Google Shape;372;g34b1bdceee2_2_475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34b1bdceee2_2_475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4b1bdceee2_2_155:notes"/>
          <p:cNvSpPr/>
          <p:nvPr>
            <p:ph idx="2" type="sldImg"/>
          </p:nvPr>
        </p:nvSpPr>
        <p:spPr>
          <a:xfrm>
            <a:off x="571500" y="714375"/>
            <a:ext cx="4571400" cy="19284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8" name="Google Shape;208;g34b1bdceee2_2_155:notes"/>
          <p:cNvSpPr txBox="1"/>
          <p:nvPr>
            <p:ph idx="1" type="body"/>
          </p:nvPr>
        </p:nvSpPr>
        <p:spPr>
          <a:xfrm>
            <a:off x="571500" y="2750400"/>
            <a:ext cx="4571400" cy="2249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g34b1bdceee2_2_155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i="0" lang="en" sz="11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4b1bdceee2_2_163:notes"/>
          <p:cNvSpPr/>
          <p:nvPr>
            <p:ph idx="2" type="sldImg"/>
          </p:nvPr>
        </p:nvSpPr>
        <p:spPr>
          <a:xfrm>
            <a:off x="571500" y="714375"/>
            <a:ext cx="4571400" cy="19284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7" name="Google Shape;217;g34b1bdceee2_2_163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34b1bdceee2_2_163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4b1bdceee2_0_0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5" name="Google Shape;225;g34b1bdceee2_0_0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g34b1bdceee2_0_0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4b1bdceee2_2_170:notes"/>
          <p:cNvSpPr/>
          <p:nvPr>
            <p:ph idx="2" type="sldImg"/>
          </p:nvPr>
        </p:nvSpPr>
        <p:spPr>
          <a:xfrm>
            <a:off x="571500" y="714375"/>
            <a:ext cx="4571400" cy="19284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3" name="Google Shape;233;g34b1bdceee2_2_170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g34b1bdceee2_2_170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4b1bdceee2_0_23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1" name="Google Shape;241;g34b1bdceee2_0_23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g34b1bdceee2_0_23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4b1bdceee2_0_41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9" name="Google Shape;249;g34b1bdceee2_0_41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34b1bdceee2_0_41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4b1bdceee2_0_54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6" name="Google Shape;256;g34b1bdceee2_0_54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g34b1bdceee2_0_54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457200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2" type="body"/>
          </p:nvPr>
        </p:nvSpPr>
        <p:spPr>
          <a:xfrm>
            <a:off x="4673925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/>
          <p:nvPr>
            <p:ph idx="1" type="subTitle"/>
          </p:nvPr>
        </p:nvSpPr>
        <p:spPr>
          <a:xfrm>
            <a:off x="457200" y="205200"/>
            <a:ext cx="8229375" cy="398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4" name="Google Shape;74;p20"/>
          <p:cNvSpPr txBox="1"/>
          <p:nvPr>
            <p:ph idx="2" type="body"/>
          </p:nvPr>
        </p:nvSpPr>
        <p:spPr>
          <a:xfrm>
            <a:off x="4673925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5" name="Google Shape;75;p20"/>
          <p:cNvSpPr txBox="1"/>
          <p:nvPr>
            <p:ph idx="3" type="body"/>
          </p:nvPr>
        </p:nvSpPr>
        <p:spPr>
          <a:xfrm>
            <a:off x="457200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" type="body"/>
          </p:nvPr>
        </p:nvSpPr>
        <p:spPr>
          <a:xfrm>
            <a:off x="457200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3" type="body"/>
          </p:nvPr>
        </p:nvSpPr>
        <p:spPr>
          <a:xfrm>
            <a:off x="4673925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3" type="body"/>
          </p:nvPr>
        </p:nvSpPr>
        <p:spPr>
          <a:xfrm>
            <a:off x="457200" y="2761650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" type="body"/>
          </p:nvPr>
        </p:nvSpPr>
        <p:spPr>
          <a:xfrm>
            <a:off x="457200" y="1203525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2" type="body"/>
          </p:nvPr>
        </p:nvSpPr>
        <p:spPr>
          <a:xfrm>
            <a:off x="457200" y="2761650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2" name="Google Shape;92;p24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3" type="body"/>
          </p:nvPr>
        </p:nvSpPr>
        <p:spPr>
          <a:xfrm>
            <a:off x="457200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4" type="body"/>
          </p:nvPr>
        </p:nvSpPr>
        <p:spPr>
          <a:xfrm>
            <a:off x="4673925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1" type="body"/>
          </p:nvPr>
        </p:nvSpPr>
        <p:spPr>
          <a:xfrm>
            <a:off x="45720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2" type="body"/>
          </p:nvPr>
        </p:nvSpPr>
        <p:spPr>
          <a:xfrm>
            <a:off x="323955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3" type="body"/>
          </p:nvPr>
        </p:nvSpPr>
        <p:spPr>
          <a:xfrm>
            <a:off x="602190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4" type="body"/>
          </p:nvPr>
        </p:nvSpPr>
        <p:spPr>
          <a:xfrm>
            <a:off x="45720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5" type="body"/>
          </p:nvPr>
        </p:nvSpPr>
        <p:spPr>
          <a:xfrm>
            <a:off x="323955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3" name="Google Shape;103;p25"/>
          <p:cNvSpPr txBox="1"/>
          <p:nvPr>
            <p:ph idx="6" type="body"/>
          </p:nvPr>
        </p:nvSpPr>
        <p:spPr>
          <a:xfrm>
            <a:off x="602190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3" name="Google Shape;113;p28"/>
          <p:cNvSpPr txBox="1"/>
          <p:nvPr>
            <p:ph idx="1" type="subTitle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9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6" name="Google Shape;116;p29"/>
          <p:cNvSpPr txBox="1"/>
          <p:nvPr>
            <p:ph idx="1" type="body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0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9" name="Google Shape;119;p30"/>
          <p:cNvSpPr txBox="1"/>
          <p:nvPr>
            <p:ph idx="1" type="body"/>
          </p:nvPr>
        </p:nvSpPr>
        <p:spPr>
          <a:xfrm>
            <a:off x="457200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0" name="Google Shape;120;p30"/>
          <p:cNvSpPr txBox="1"/>
          <p:nvPr>
            <p:ph idx="2" type="body"/>
          </p:nvPr>
        </p:nvSpPr>
        <p:spPr>
          <a:xfrm>
            <a:off x="4673925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1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2"/>
          <p:cNvSpPr txBox="1"/>
          <p:nvPr>
            <p:ph idx="1" type="subTitle"/>
          </p:nvPr>
        </p:nvSpPr>
        <p:spPr>
          <a:xfrm>
            <a:off x="457200" y="205200"/>
            <a:ext cx="8229375" cy="398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3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7" name="Google Shape;127;p33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8" name="Google Shape;128;p33"/>
          <p:cNvSpPr txBox="1"/>
          <p:nvPr>
            <p:ph idx="2" type="body"/>
          </p:nvPr>
        </p:nvSpPr>
        <p:spPr>
          <a:xfrm>
            <a:off x="4673925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9" name="Google Shape;129;p33"/>
          <p:cNvSpPr txBox="1"/>
          <p:nvPr>
            <p:ph idx="3" type="body"/>
          </p:nvPr>
        </p:nvSpPr>
        <p:spPr>
          <a:xfrm>
            <a:off x="457200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4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2" name="Google Shape;132;p34"/>
          <p:cNvSpPr txBox="1"/>
          <p:nvPr>
            <p:ph idx="1" type="body"/>
          </p:nvPr>
        </p:nvSpPr>
        <p:spPr>
          <a:xfrm>
            <a:off x="457200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3" name="Google Shape;133;p34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4" name="Google Shape;134;p34"/>
          <p:cNvSpPr txBox="1"/>
          <p:nvPr>
            <p:ph idx="3" type="body"/>
          </p:nvPr>
        </p:nvSpPr>
        <p:spPr>
          <a:xfrm>
            <a:off x="4673925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5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7" name="Google Shape;137;p35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8" name="Google Shape;138;p35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9" name="Google Shape;139;p35"/>
          <p:cNvSpPr txBox="1"/>
          <p:nvPr>
            <p:ph idx="3" type="body"/>
          </p:nvPr>
        </p:nvSpPr>
        <p:spPr>
          <a:xfrm>
            <a:off x="457200" y="2761650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6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2" name="Google Shape;142;p36"/>
          <p:cNvSpPr txBox="1"/>
          <p:nvPr>
            <p:ph idx="1" type="body"/>
          </p:nvPr>
        </p:nvSpPr>
        <p:spPr>
          <a:xfrm>
            <a:off x="457200" y="1203525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3" name="Google Shape;143;p36"/>
          <p:cNvSpPr txBox="1"/>
          <p:nvPr>
            <p:ph idx="2" type="body"/>
          </p:nvPr>
        </p:nvSpPr>
        <p:spPr>
          <a:xfrm>
            <a:off x="457200" y="2761650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7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6" name="Google Shape;146;p37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7" name="Google Shape;147;p37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8" name="Google Shape;148;p37"/>
          <p:cNvSpPr txBox="1"/>
          <p:nvPr>
            <p:ph idx="3" type="body"/>
          </p:nvPr>
        </p:nvSpPr>
        <p:spPr>
          <a:xfrm>
            <a:off x="457200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9" name="Google Shape;149;p37"/>
          <p:cNvSpPr txBox="1"/>
          <p:nvPr>
            <p:ph idx="4" type="body"/>
          </p:nvPr>
        </p:nvSpPr>
        <p:spPr>
          <a:xfrm>
            <a:off x="4673925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8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2" name="Google Shape;152;p38"/>
          <p:cNvSpPr txBox="1"/>
          <p:nvPr>
            <p:ph idx="1" type="body"/>
          </p:nvPr>
        </p:nvSpPr>
        <p:spPr>
          <a:xfrm>
            <a:off x="45720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3" name="Google Shape;153;p38"/>
          <p:cNvSpPr txBox="1"/>
          <p:nvPr>
            <p:ph idx="2" type="body"/>
          </p:nvPr>
        </p:nvSpPr>
        <p:spPr>
          <a:xfrm>
            <a:off x="323955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4" name="Google Shape;154;p38"/>
          <p:cNvSpPr txBox="1"/>
          <p:nvPr>
            <p:ph idx="3" type="body"/>
          </p:nvPr>
        </p:nvSpPr>
        <p:spPr>
          <a:xfrm>
            <a:off x="602190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5" name="Google Shape;155;p38"/>
          <p:cNvSpPr txBox="1"/>
          <p:nvPr>
            <p:ph idx="4" type="body"/>
          </p:nvPr>
        </p:nvSpPr>
        <p:spPr>
          <a:xfrm>
            <a:off x="45720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6" name="Google Shape;156;p38"/>
          <p:cNvSpPr txBox="1"/>
          <p:nvPr>
            <p:ph idx="5" type="body"/>
          </p:nvPr>
        </p:nvSpPr>
        <p:spPr>
          <a:xfrm>
            <a:off x="323955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7" name="Google Shape;157;p38"/>
          <p:cNvSpPr txBox="1"/>
          <p:nvPr>
            <p:ph idx="6" type="body"/>
          </p:nvPr>
        </p:nvSpPr>
        <p:spPr>
          <a:xfrm>
            <a:off x="602190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3550" cy="514305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0" y="0"/>
            <a:ext cx="9143550" cy="51430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3" name="Google Shape;53;p13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4400" y="4843575"/>
            <a:ext cx="1076175" cy="25672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/>
          <p:nvPr/>
        </p:nvSpPr>
        <p:spPr>
          <a:xfrm>
            <a:off x="0" y="0"/>
            <a:ext cx="9143550" cy="514305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9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6"/>
          <p:cNvSpPr/>
          <p:nvPr/>
        </p:nvSpPr>
        <p:spPr>
          <a:xfrm>
            <a:off x="0" y="0"/>
            <a:ext cx="9143550" cy="51430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9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7" name="Google Shape;107;p26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4400" y="4843575"/>
            <a:ext cx="1076175" cy="256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6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9pPr>
          </a:lstStyle>
          <a:p/>
        </p:txBody>
      </p:sp>
      <p:sp>
        <p:nvSpPr>
          <p:cNvPr id="109" name="Google Shape;109;p26"/>
          <p:cNvSpPr txBox="1"/>
          <p:nvPr>
            <p:ph idx="1" type="body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9"/>
          <p:cNvSpPr/>
          <p:nvPr/>
        </p:nvSpPr>
        <p:spPr>
          <a:xfrm>
            <a:off x="496125" y="822825"/>
            <a:ext cx="3902625" cy="2657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8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Artificial Intelligence (Machine Learning &amp; Deep Learning)</a:t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64" name="Google Shape;16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3550" y="840600"/>
            <a:ext cx="4366125" cy="298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9"/>
          <p:cNvSpPr/>
          <p:nvPr/>
        </p:nvSpPr>
        <p:spPr>
          <a:xfrm>
            <a:off x="496125" y="3828150"/>
            <a:ext cx="8151300" cy="226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NAVTCC &amp; Strings Technologies</a:t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9"/>
          <p:cNvSpPr/>
          <p:nvPr/>
        </p:nvSpPr>
        <p:spPr>
          <a:xfrm>
            <a:off x="496125" y="4224825"/>
            <a:ext cx="226350" cy="226350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67" name="Google Shape;167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0850" y="4229775"/>
            <a:ext cx="216900" cy="21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9"/>
          <p:cNvSpPr/>
          <p:nvPr/>
        </p:nvSpPr>
        <p:spPr>
          <a:xfrm>
            <a:off x="793800" y="4214475"/>
            <a:ext cx="1591875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by Salman Ahmad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8"/>
          <p:cNvSpPr/>
          <p:nvPr/>
        </p:nvSpPr>
        <p:spPr>
          <a:xfrm>
            <a:off x="1894200" y="160850"/>
            <a:ext cx="53556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Importance of Strings in NLP</a:t>
            </a:r>
            <a:endParaRPr b="0" sz="19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48"/>
          <p:cNvSpPr txBox="1"/>
          <p:nvPr/>
        </p:nvSpPr>
        <p:spPr>
          <a:xfrm>
            <a:off x="3072000" y="1309650"/>
            <a:ext cx="430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8"/>
          <p:cNvSpPr txBox="1"/>
          <p:nvPr/>
        </p:nvSpPr>
        <p:spPr>
          <a:xfrm>
            <a:off x="435225" y="857250"/>
            <a:ext cx="8124000" cy="40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125" lIns="56250" spcFirstLastPara="1" rIns="56250" wrap="square" tIns="28125">
            <a:noAutofit/>
          </a:bodyPr>
          <a:lstStyle/>
          <a:p>
            <a:pPr indent="-3238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Text is the Core of NLP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Tokenization Starts with Strings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Text Preprocessing Relies on String Operations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Feature Extraction Uses Strings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Strings in Model Training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NLP Tools &amp; Libraries Work on Strings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Output Generation is String-Based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9"/>
          <p:cNvSpPr/>
          <p:nvPr/>
        </p:nvSpPr>
        <p:spPr>
          <a:xfrm>
            <a:off x="377100" y="205200"/>
            <a:ext cx="6955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User Input &amp; Type Casting in Python</a:t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9"/>
          <p:cNvSpPr txBox="1"/>
          <p:nvPr/>
        </p:nvSpPr>
        <p:spPr>
          <a:xfrm>
            <a:off x="435225" y="857250"/>
            <a:ext cx="8124000" cy="40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125" lIns="56250" spcFirstLastPara="1" rIns="56250" wrap="square" tIns="28125">
            <a:no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Use </a:t>
            </a:r>
            <a:r>
              <a:rPr b="1" lang="en" sz="1500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input()</a:t>
            </a:r>
            <a:r>
              <a:rPr b="1"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</a:t>
            </a: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to take input from the user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Example: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name = input("Enter your name: ")</a:t>
            </a:r>
            <a:endParaRPr sz="1500"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All input from </a:t>
            </a:r>
            <a:r>
              <a:rPr b="1" lang="en" sz="1500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input()</a:t>
            </a: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is treated as a </a:t>
            </a:r>
            <a:r>
              <a:rPr b="1"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string</a:t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age = input("Enter your age: ") #user input: 22</a:t>
            </a:r>
            <a:endParaRPr sz="1500"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type(age) #output: string</a:t>
            </a:r>
            <a:endParaRPr sz="1500"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Use type casting to change data type of variables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0"/>
          <p:cNvSpPr/>
          <p:nvPr/>
        </p:nvSpPr>
        <p:spPr>
          <a:xfrm>
            <a:off x="377100" y="205200"/>
            <a:ext cx="6955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User Input &amp; Type Casting in Python</a:t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50"/>
          <p:cNvSpPr txBox="1"/>
          <p:nvPr/>
        </p:nvSpPr>
        <p:spPr>
          <a:xfrm>
            <a:off x="435225" y="857250"/>
            <a:ext cx="8124000" cy="4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28125" lIns="56250" spcFirstLastPara="1" rIns="56250" wrap="square" tIns="28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Type Casting (Type Conversion)</a:t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Convert input into other data types using built-in functions: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</a:t>
            </a:r>
            <a:r>
              <a:rPr lang="en" sz="1500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int()</a:t>
            </a: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– convert to integer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</a:t>
            </a:r>
            <a:r>
              <a:rPr lang="en" sz="1500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float() </a:t>
            </a: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– convert to decimal number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</a:t>
            </a:r>
            <a:r>
              <a:rPr lang="en" sz="1500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str()</a:t>
            </a: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– convert to string (often used for display)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Example: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500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age = int(input("Enter your age: "))</a:t>
            </a:r>
            <a:endParaRPr sz="1500"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height = float(input("Enter your height in meters: "))</a:t>
            </a:r>
            <a:endParaRPr sz="1500"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1"/>
          <p:cNvSpPr/>
          <p:nvPr/>
        </p:nvSpPr>
        <p:spPr>
          <a:xfrm>
            <a:off x="2494200" y="1995750"/>
            <a:ext cx="4155600" cy="11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Why to use type casting? What happens if you don’t?</a:t>
            </a:r>
            <a:endParaRPr b="1" sz="1900" strike="noStrike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2"/>
          <p:cNvSpPr/>
          <p:nvPr/>
        </p:nvSpPr>
        <p:spPr>
          <a:xfrm>
            <a:off x="64700" y="1679225"/>
            <a:ext cx="3232500" cy="11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Why to use type casting? What happens if you don’t?</a:t>
            </a:r>
            <a:endParaRPr b="1" sz="1500" strike="noStrike">
              <a:solidFill>
                <a:srgbClr val="FFFFFF"/>
              </a:solidFill>
            </a:endParaRPr>
          </a:p>
        </p:txBody>
      </p:sp>
      <p:sp>
        <p:nvSpPr>
          <p:cNvPr id="295" name="Google Shape;295;p52"/>
          <p:cNvSpPr/>
          <p:nvPr/>
        </p:nvSpPr>
        <p:spPr>
          <a:xfrm>
            <a:off x="4220300" y="0"/>
            <a:ext cx="4681800" cy="45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Ensures correct data types for calculations and comparisons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Prevents runtime errors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Makes your programs more robust and reliable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3"/>
          <p:cNvSpPr/>
          <p:nvPr/>
        </p:nvSpPr>
        <p:spPr>
          <a:xfrm>
            <a:off x="2758950" y="2337600"/>
            <a:ext cx="36261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Data Structures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4"/>
          <p:cNvSpPr/>
          <p:nvPr/>
        </p:nvSpPr>
        <p:spPr>
          <a:xfrm>
            <a:off x="2075475" y="115300"/>
            <a:ext cx="61530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What are data structures?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54"/>
          <p:cNvSpPr/>
          <p:nvPr/>
        </p:nvSpPr>
        <p:spPr>
          <a:xfrm>
            <a:off x="341925" y="979875"/>
            <a:ext cx="8573400" cy="41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</a:t>
            </a: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ays to organize, store, and manage data efficiently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Help perform operations like searching, sorting, updating data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🔹 Built-in Data Structures in Python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List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Ordered, changeable, allows duplicates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Example: fruits = ["apple", "banana", "cherry"]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Tuple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Ordered, unchangeable, allows duplicates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Example: coordinates = (10.5, 20.3)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5"/>
          <p:cNvSpPr/>
          <p:nvPr/>
        </p:nvSpPr>
        <p:spPr>
          <a:xfrm>
            <a:off x="2075475" y="115300"/>
            <a:ext cx="61530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What are data structures?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55"/>
          <p:cNvSpPr/>
          <p:nvPr/>
        </p:nvSpPr>
        <p:spPr>
          <a:xfrm>
            <a:off x="341925" y="979875"/>
            <a:ext cx="8573400" cy="41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Ways to organize, store, and manage data efficiently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Help perform operations like searching, sorting, updating data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🔹 Built-in Data Structures in Python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 startAt="3"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Set 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Unordered, no duplicates, useful for membership tests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Example: unique_numbers = {1, 2, 3}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 startAt="3"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Dictionary 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Key-value pairs, unordered, fast lookups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Example: person = {"name": "Ali", "age": 25}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6"/>
          <p:cNvSpPr/>
          <p:nvPr/>
        </p:nvSpPr>
        <p:spPr>
          <a:xfrm>
            <a:off x="4572000" y="562500"/>
            <a:ext cx="4230000" cy="4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Why Data Structure Matter?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●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Make programs efficient and scalable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●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Help with organizing complex data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●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Foundation for algorithms, machine learning, databases, and more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322" name="Google Shape;322;p56"/>
          <p:cNvSpPr/>
          <p:nvPr/>
        </p:nvSpPr>
        <p:spPr>
          <a:xfrm>
            <a:off x="1250700" y="1196250"/>
            <a:ext cx="1056600" cy="27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28125" lIns="56250" spcFirstLastPara="1" rIns="56250" wrap="square" tIns="281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6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?</a:t>
            </a:r>
            <a:endParaRPr b="0" sz="156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7"/>
          <p:cNvSpPr/>
          <p:nvPr/>
        </p:nvSpPr>
        <p:spPr>
          <a:xfrm>
            <a:off x="4070625" y="184625"/>
            <a:ext cx="11160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List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57"/>
          <p:cNvSpPr/>
          <p:nvPr/>
        </p:nvSpPr>
        <p:spPr>
          <a:xfrm>
            <a:off x="341925" y="979875"/>
            <a:ext cx="8573400" cy="41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●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Ordered, mutable (changeable) sequence of elements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●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Allows duplicate values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●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Indexed (0-based)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Common Use Cases: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Storing multiple values (e.g., student names, product prices)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Iterating over data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Dynamically updating collections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0"/>
          <p:cNvSpPr/>
          <p:nvPr/>
        </p:nvSpPr>
        <p:spPr>
          <a:xfrm>
            <a:off x="4564800" y="1012725"/>
            <a:ext cx="13725" cy="3735000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40"/>
          <p:cNvSpPr/>
          <p:nvPr/>
        </p:nvSpPr>
        <p:spPr>
          <a:xfrm>
            <a:off x="4089150" y="1276650"/>
            <a:ext cx="361125" cy="13725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4725" lIns="56250" spcFirstLastPara="1" rIns="56250" wrap="square" tIns="4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40"/>
          <p:cNvSpPr/>
          <p:nvPr/>
        </p:nvSpPr>
        <p:spPr>
          <a:xfrm>
            <a:off x="4436550" y="1148175"/>
            <a:ext cx="270675" cy="270675"/>
          </a:xfrm>
          <a:prstGeom prst="roundRect">
            <a:avLst>
              <a:gd fmla="val 18669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40"/>
          <p:cNvSpPr/>
          <p:nvPr/>
        </p:nvSpPr>
        <p:spPr>
          <a:xfrm>
            <a:off x="4481550" y="1170900"/>
            <a:ext cx="180225" cy="22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1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40"/>
          <p:cNvSpPr/>
          <p:nvPr/>
        </p:nvSpPr>
        <p:spPr>
          <a:xfrm>
            <a:off x="845550" y="1180800"/>
            <a:ext cx="3123675" cy="187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String Operations</a:t>
            </a:r>
            <a:endParaRPr b="0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40"/>
          <p:cNvSpPr/>
          <p:nvPr/>
        </p:nvSpPr>
        <p:spPr>
          <a:xfrm>
            <a:off x="4693275" y="1879200"/>
            <a:ext cx="361125" cy="13725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4725" lIns="56250" spcFirstLastPara="1" rIns="56250" wrap="square" tIns="4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40"/>
          <p:cNvSpPr/>
          <p:nvPr/>
        </p:nvSpPr>
        <p:spPr>
          <a:xfrm>
            <a:off x="4436550" y="1750725"/>
            <a:ext cx="270675" cy="270675"/>
          </a:xfrm>
          <a:prstGeom prst="roundRect">
            <a:avLst>
              <a:gd fmla="val 18669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40"/>
          <p:cNvSpPr/>
          <p:nvPr/>
        </p:nvSpPr>
        <p:spPr>
          <a:xfrm>
            <a:off x="4481550" y="1773225"/>
            <a:ext cx="180225" cy="22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2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40"/>
          <p:cNvSpPr/>
          <p:nvPr/>
        </p:nvSpPr>
        <p:spPr>
          <a:xfrm>
            <a:off x="5126850" y="1783350"/>
            <a:ext cx="2489850" cy="187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Input and Type casting, comments</a:t>
            </a:r>
            <a:endParaRPr b="0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40"/>
          <p:cNvSpPr/>
          <p:nvPr/>
        </p:nvSpPr>
        <p:spPr>
          <a:xfrm>
            <a:off x="4089150" y="2421225"/>
            <a:ext cx="361125" cy="13725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4725" lIns="56250" spcFirstLastPara="1" rIns="56250" wrap="square" tIns="4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0"/>
          <p:cNvSpPr/>
          <p:nvPr/>
        </p:nvSpPr>
        <p:spPr>
          <a:xfrm>
            <a:off x="4436550" y="2292975"/>
            <a:ext cx="270675" cy="270675"/>
          </a:xfrm>
          <a:prstGeom prst="roundRect">
            <a:avLst>
              <a:gd fmla="val 18669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40"/>
          <p:cNvSpPr/>
          <p:nvPr/>
        </p:nvSpPr>
        <p:spPr>
          <a:xfrm>
            <a:off x="4481550" y="2315475"/>
            <a:ext cx="180225" cy="22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3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40"/>
          <p:cNvSpPr/>
          <p:nvPr/>
        </p:nvSpPr>
        <p:spPr>
          <a:xfrm>
            <a:off x="425700" y="2325600"/>
            <a:ext cx="3543750" cy="187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Data Structures</a:t>
            </a:r>
            <a:endParaRPr b="0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40"/>
          <p:cNvSpPr/>
          <p:nvPr/>
        </p:nvSpPr>
        <p:spPr>
          <a:xfrm>
            <a:off x="4693275" y="2963475"/>
            <a:ext cx="361125" cy="13725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4725" lIns="56250" spcFirstLastPara="1" rIns="56250" wrap="square" tIns="4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40"/>
          <p:cNvSpPr/>
          <p:nvPr/>
        </p:nvSpPr>
        <p:spPr>
          <a:xfrm>
            <a:off x="4436550" y="2835225"/>
            <a:ext cx="270675" cy="270675"/>
          </a:xfrm>
          <a:prstGeom prst="roundRect">
            <a:avLst>
              <a:gd fmla="val 18669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0"/>
          <p:cNvSpPr/>
          <p:nvPr/>
        </p:nvSpPr>
        <p:spPr>
          <a:xfrm>
            <a:off x="4481550" y="2857725"/>
            <a:ext cx="180225" cy="22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4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0"/>
          <p:cNvSpPr/>
          <p:nvPr/>
        </p:nvSpPr>
        <p:spPr>
          <a:xfrm>
            <a:off x="5174550" y="2867850"/>
            <a:ext cx="2376000" cy="187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Lists</a:t>
            </a:r>
            <a:endParaRPr b="0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40"/>
          <p:cNvSpPr/>
          <p:nvPr/>
        </p:nvSpPr>
        <p:spPr>
          <a:xfrm>
            <a:off x="4436550" y="3377475"/>
            <a:ext cx="270675" cy="270675"/>
          </a:xfrm>
          <a:prstGeom prst="roundRect">
            <a:avLst>
              <a:gd fmla="val 18669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40"/>
          <p:cNvSpPr/>
          <p:nvPr/>
        </p:nvSpPr>
        <p:spPr>
          <a:xfrm>
            <a:off x="622350" y="3410100"/>
            <a:ext cx="3346650" cy="187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Tuples</a:t>
            </a:r>
            <a:endParaRPr b="0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40"/>
          <p:cNvSpPr/>
          <p:nvPr/>
        </p:nvSpPr>
        <p:spPr>
          <a:xfrm>
            <a:off x="892575" y="218250"/>
            <a:ext cx="5085675" cy="442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8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Outline Week 1 Day 4</a:t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40"/>
          <p:cNvSpPr/>
          <p:nvPr/>
        </p:nvSpPr>
        <p:spPr>
          <a:xfrm>
            <a:off x="4089150" y="3505725"/>
            <a:ext cx="361125" cy="13725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4725" lIns="56250" spcFirstLastPara="1" rIns="56250" wrap="square" tIns="4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0"/>
          <p:cNvSpPr/>
          <p:nvPr/>
        </p:nvSpPr>
        <p:spPr>
          <a:xfrm>
            <a:off x="4481550" y="3399975"/>
            <a:ext cx="180225" cy="22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5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40"/>
          <p:cNvSpPr/>
          <p:nvPr/>
        </p:nvSpPr>
        <p:spPr>
          <a:xfrm>
            <a:off x="4436550" y="3919725"/>
            <a:ext cx="270675" cy="270675"/>
          </a:xfrm>
          <a:prstGeom prst="roundRect">
            <a:avLst>
              <a:gd fmla="val 18669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40"/>
          <p:cNvSpPr/>
          <p:nvPr/>
        </p:nvSpPr>
        <p:spPr>
          <a:xfrm>
            <a:off x="4450725" y="4461975"/>
            <a:ext cx="180225" cy="22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6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40"/>
          <p:cNvSpPr/>
          <p:nvPr/>
        </p:nvSpPr>
        <p:spPr>
          <a:xfrm>
            <a:off x="5174550" y="3952350"/>
            <a:ext cx="2632275" cy="187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Dictionaries</a:t>
            </a:r>
            <a:endParaRPr b="0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40"/>
          <p:cNvSpPr/>
          <p:nvPr/>
        </p:nvSpPr>
        <p:spPr>
          <a:xfrm>
            <a:off x="4693275" y="4047975"/>
            <a:ext cx="361125" cy="13725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4725" lIns="56250" spcFirstLastPara="1" rIns="56250" wrap="square" tIns="4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0"/>
          <p:cNvSpPr/>
          <p:nvPr/>
        </p:nvSpPr>
        <p:spPr>
          <a:xfrm>
            <a:off x="4481550" y="3942225"/>
            <a:ext cx="180225" cy="22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6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" name="Google Shape;201;p40"/>
          <p:cNvGrpSpPr/>
          <p:nvPr/>
        </p:nvGrpSpPr>
        <p:grpSpPr>
          <a:xfrm>
            <a:off x="711225" y="4439250"/>
            <a:ext cx="3995775" cy="270675"/>
            <a:chOff x="1137960" y="7102800"/>
            <a:chExt cx="6393240" cy="433080"/>
          </a:xfrm>
        </p:grpSpPr>
        <p:grpSp>
          <p:nvGrpSpPr>
            <p:cNvPr id="202" name="Google Shape;202;p40"/>
            <p:cNvGrpSpPr/>
            <p:nvPr/>
          </p:nvGrpSpPr>
          <p:grpSpPr>
            <a:xfrm>
              <a:off x="6545520" y="7102800"/>
              <a:ext cx="985680" cy="433080"/>
              <a:chOff x="6545520" y="7102800"/>
              <a:chExt cx="985680" cy="433080"/>
            </a:xfrm>
          </p:grpSpPr>
          <p:sp>
            <p:nvSpPr>
              <p:cNvPr id="203" name="Google Shape;203;p40"/>
              <p:cNvSpPr/>
              <p:nvPr/>
            </p:nvSpPr>
            <p:spPr>
              <a:xfrm>
                <a:off x="6545520" y="7308360"/>
                <a:ext cx="577800" cy="21960"/>
              </a:xfrm>
              <a:prstGeom prst="roundRect">
                <a:avLst>
                  <a:gd fmla="val 354232" name="adj"/>
                </a:avLst>
              </a:prstGeom>
              <a:solidFill>
                <a:srgbClr val="BCDBD4"/>
              </a:solidFill>
              <a:ln>
                <a:noFill/>
              </a:ln>
            </p:spPr>
            <p:txBody>
              <a:bodyPr anchorCtr="0" anchor="ctr" bIns="4725" lIns="56250" spcFirstLastPara="1" rIns="56250" wrap="square" tIns="47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40"/>
              <p:cNvSpPr/>
              <p:nvPr/>
            </p:nvSpPr>
            <p:spPr>
              <a:xfrm>
                <a:off x="7098120" y="7102800"/>
                <a:ext cx="433080" cy="433080"/>
              </a:xfrm>
              <a:prstGeom prst="roundRect">
                <a:avLst>
                  <a:gd fmla="val 18669" name="adj"/>
                </a:avLst>
              </a:prstGeom>
              <a:solidFill>
                <a:srgbClr val="D6F5EE"/>
              </a:solidFill>
              <a:ln cap="flat" cmpd="sng" w="9525">
                <a:solidFill>
                  <a:srgbClr val="BCDBD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57150" lIns="56250" spcFirstLastPara="1" rIns="56250" wrap="square" tIns="5715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" sz="1400" u="none" cap="none" strike="noStrike">
                    <a:solidFill>
                      <a:srgbClr val="333F70"/>
                    </a:solidFill>
                    <a:latin typeface="Unbounded"/>
                    <a:ea typeface="Unbounded"/>
                    <a:cs typeface="Unbounded"/>
                    <a:sym typeface="Unbounded"/>
                  </a:rPr>
                  <a:t>7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5" name="Google Shape;205;p40"/>
            <p:cNvSpPr/>
            <p:nvPr/>
          </p:nvSpPr>
          <p:spPr>
            <a:xfrm>
              <a:off x="1137960" y="7169040"/>
              <a:ext cx="5213160" cy="30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27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200" u="none" cap="none" strike="noStrike">
                  <a:solidFill>
                    <a:srgbClr val="333F70"/>
                  </a:solidFill>
                  <a:latin typeface="Unbounded"/>
                  <a:ea typeface="Unbounded"/>
                  <a:cs typeface="Unbounded"/>
                  <a:sym typeface="Unbounded"/>
                </a:rPr>
                <a:t>Sets</a:t>
              </a:r>
              <a:endPara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27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8"/>
          <p:cNvSpPr/>
          <p:nvPr/>
        </p:nvSpPr>
        <p:spPr>
          <a:xfrm>
            <a:off x="4070625" y="184625"/>
            <a:ext cx="11160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List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58"/>
          <p:cNvSpPr/>
          <p:nvPr/>
        </p:nvSpPr>
        <p:spPr>
          <a:xfrm>
            <a:off x="341925" y="979875"/>
            <a:ext cx="3509100" cy="41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Key Operations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my_list = [1, 2, 3]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my_list.append(4) 	# Add element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my_list[0]        	# Access first element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my_list[1] = 5    	# Modify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del my_list[2]    	# Delete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my_list = ['a', 'b', 'c', 'd']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print(my_list[1:3])	# ['b', 'c']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print(my_list[:2]) 	# ['a', 'b']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print(my_list[::2])	# ['a', 'c'] (every second element)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9"/>
          <p:cNvSpPr/>
          <p:nvPr/>
        </p:nvSpPr>
        <p:spPr>
          <a:xfrm>
            <a:off x="4070625" y="184625"/>
            <a:ext cx="11160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List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43" name="Google Shape;343;p59"/>
          <p:cNvGraphicFramePr/>
          <p:nvPr/>
        </p:nvGraphicFramePr>
        <p:xfrm>
          <a:off x="108400" y="100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{8218EDAD-1693-4ADD-AC7B-5623A83ECBEE}</a:tableStyleId>
              </a:tblPr>
              <a:tblGrid>
                <a:gridCol w="2241675"/>
                <a:gridCol w="2241675"/>
                <a:gridCol w="2241675"/>
                <a:gridCol w="2241675"/>
              </a:tblGrid>
              <a:tr h="341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</a:rPr>
                        <a:t>Method	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</a:rPr>
                        <a:t>Description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</a:rPr>
                        <a:t>Example</a:t>
                      </a:r>
                      <a:endParaRPr b="1"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</a:rPr>
                        <a:t>Output</a:t>
                      </a:r>
                      <a:endParaRPr b="1"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append(x)	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Adds an item to the end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lst.append(5)	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[1, 2, 3, 5]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insert(i, x)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Inserts x at index i	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lst.insert(1, 10)	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[1, 10, 2, 3]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69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extend(list2)</a:t>
                      </a:r>
                      <a:endParaRPr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Adds elements from another list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lst.extend([6, 7])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[1, 2, 3, 6, 7]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69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pop()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Removes &amp; returns the last item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lst.pop()	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Returns 3, list: [1, 2]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9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pop(i)	</a:t>
                      </a:r>
                      <a:endParaRPr>
                        <a:solidFill>
                          <a:schemeClr val="dk2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Removes &amp; returns item at index i	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lst.pop(1)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Returns 2, list: [1, 3]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9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remove(x)		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Removes first occurrence of x	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lst.remove(2)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[1, 3]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44" name="Google Shape;344;p59"/>
          <p:cNvSpPr txBox="1"/>
          <p:nvPr/>
        </p:nvSpPr>
        <p:spPr>
          <a:xfrm>
            <a:off x="4844350" y="183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Common Functions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345" name="Google Shape;345;p59"/>
          <p:cNvSpPr txBox="1"/>
          <p:nvPr/>
        </p:nvSpPr>
        <p:spPr>
          <a:xfrm>
            <a:off x="174375" y="506288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lst=[1,2,3]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0"/>
          <p:cNvSpPr/>
          <p:nvPr/>
        </p:nvSpPr>
        <p:spPr>
          <a:xfrm>
            <a:off x="3689625" y="184625"/>
            <a:ext cx="11160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Task 1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60"/>
          <p:cNvSpPr txBox="1"/>
          <p:nvPr/>
        </p:nvSpPr>
        <p:spPr>
          <a:xfrm>
            <a:off x="4844350" y="183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Favorite Movies List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353" name="Google Shape;353;p60"/>
          <p:cNvSpPr txBox="1"/>
          <p:nvPr/>
        </p:nvSpPr>
        <p:spPr>
          <a:xfrm>
            <a:off x="174375" y="506300"/>
            <a:ext cx="8569500" cy="44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Objective: Practice creating, accessing, and modifying lists.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Instructions: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AutoNum type="arabi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Create a list named </a:t>
            </a: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favorite_movies</a:t>
            </a: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with at least 5 movie names.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Print the first and last movies from the list.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Replace the 3rd movie with a new one.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Add a new movie to the end of the list.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Remove one movie of your choice.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Print the final updated list.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1"/>
          <p:cNvSpPr/>
          <p:nvPr/>
        </p:nvSpPr>
        <p:spPr>
          <a:xfrm>
            <a:off x="3415800" y="184625"/>
            <a:ext cx="13899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Task 2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61"/>
          <p:cNvSpPr txBox="1"/>
          <p:nvPr/>
        </p:nvSpPr>
        <p:spPr>
          <a:xfrm>
            <a:off x="4844350" y="183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Number and Statistics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361" name="Google Shape;361;p61"/>
          <p:cNvSpPr txBox="1"/>
          <p:nvPr/>
        </p:nvSpPr>
        <p:spPr>
          <a:xfrm>
            <a:off x="174375" y="506300"/>
            <a:ext cx="8569500" cy="44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Objective: Practice numerical operations with lists.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Instructions: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Create a list numbers with at least 7 integers.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Find and print: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lphaL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The maximum number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lphaL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The minimum number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lphaL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The average (hint: use sum() and len())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lphaL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Sort the list and print it in ascending and descending order.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2"/>
          <p:cNvSpPr/>
          <p:nvPr/>
        </p:nvSpPr>
        <p:spPr>
          <a:xfrm>
            <a:off x="3415800" y="184625"/>
            <a:ext cx="13899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Task 3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62"/>
          <p:cNvSpPr txBox="1"/>
          <p:nvPr/>
        </p:nvSpPr>
        <p:spPr>
          <a:xfrm>
            <a:off x="4844350" y="1831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Text Cleaning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369" name="Google Shape;369;p62"/>
          <p:cNvSpPr txBox="1"/>
          <p:nvPr/>
        </p:nvSpPr>
        <p:spPr>
          <a:xfrm>
            <a:off x="174375" y="506300"/>
            <a:ext cx="8569500" cy="443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Instructions: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Create a variable called text and store this sentence: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text = "Hello there! I’m learning Python for NLP. It’s exciting, isn’t it?"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Perform the following operations: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lphaL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   	Convert all characters to lowercase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lphaL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   	Remove punctuation (! . , ’ ?)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457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(</a:t>
            </a: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Hint:</a:t>
            </a: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Use replace() or re module)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lphaL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   	Split the sentence into words using .split()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lphaL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   	Count how many words are in the sentence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lphaL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   	Replace the word "python" with "Natural Language Processing"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Print the cleaned sentence and the final word list.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63"/>
          <p:cNvPicPr preferRelativeResize="0"/>
          <p:nvPr/>
        </p:nvPicPr>
        <p:blipFill rotWithShape="1">
          <a:blip r:embed="rId3">
            <a:alphaModFix/>
          </a:blip>
          <a:srcRect b="0" l="16659" r="16658" t="0"/>
          <a:stretch/>
        </p:blipFill>
        <p:spPr>
          <a:xfrm>
            <a:off x="0" y="0"/>
            <a:ext cx="3428550" cy="51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63"/>
          <p:cNvSpPr/>
          <p:nvPr/>
        </p:nvSpPr>
        <p:spPr>
          <a:xfrm>
            <a:off x="3925125" y="1795500"/>
            <a:ext cx="4722300" cy="8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Questions?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63"/>
          <p:cNvSpPr/>
          <p:nvPr/>
        </p:nvSpPr>
        <p:spPr>
          <a:xfrm>
            <a:off x="3925125" y="2322675"/>
            <a:ext cx="4722300" cy="453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 strike="noStrike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"He who asks a question is a fool for a minute; he who does not remains a fool forever." – Confucius</a:t>
            </a:r>
            <a:endParaRPr b="0" sz="15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1"/>
          <p:cNvSpPr/>
          <p:nvPr/>
        </p:nvSpPr>
        <p:spPr>
          <a:xfrm>
            <a:off x="428625" y="142875"/>
            <a:ext cx="8286750" cy="4714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41"/>
          <p:cNvSpPr/>
          <p:nvPr/>
        </p:nvSpPr>
        <p:spPr>
          <a:xfrm>
            <a:off x="238050" y="806400"/>
            <a:ext cx="3929400" cy="43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What is a String?</a:t>
            </a:r>
            <a:endParaRPr b="0" sz="15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 datatype</a:t>
            </a:r>
            <a:endParaRPr sz="1500" strike="noStrike">
              <a:solidFill>
                <a:srgbClr val="FFFFFF"/>
              </a:solidFill>
            </a:endParaRPr>
          </a:p>
          <a:p>
            <a:pPr indent="-323850" lvl="0" marL="4572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 sequence of characters</a:t>
            </a:r>
            <a:endParaRPr sz="1500" strike="noStrike">
              <a:solidFill>
                <a:srgbClr val="FFFFFF"/>
              </a:solidFill>
            </a:endParaRPr>
          </a:p>
          <a:p>
            <a:pPr indent="-323850" lvl="0" marL="4572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enclosed in single (‘ ‘) or double quotes (“ “)</a:t>
            </a:r>
            <a:endParaRPr sz="1500" strike="noStrike">
              <a:solidFill>
                <a:srgbClr val="FFFFFF"/>
              </a:solidFill>
            </a:endParaRPr>
          </a:p>
          <a:p>
            <a:pPr indent="-323850" lvl="0" marL="4572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Examples:</a:t>
            </a:r>
            <a:endParaRPr sz="1500" strike="noStrike">
              <a:solidFill>
                <a:srgbClr val="FFFFFF"/>
              </a:solidFill>
            </a:endParaRPr>
          </a:p>
          <a:p>
            <a:pPr indent="-323850" lvl="1" marL="9144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○"/>
            </a:pPr>
            <a:r>
              <a:rPr i="0" lang="en" sz="15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“Hello”, ‘World’, ‘This is a long example of string. It is enclosed in single quotes but using double quotes does the same job’</a:t>
            </a:r>
            <a:endParaRPr i="0" sz="1500" u="none" cap="none" strike="noStrike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41"/>
          <p:cNvSpPr txBox="1"/>
          <p:nvPr/>
        </p:nvSpPr>
        <p:spPr>
          <a:xfrm>
            <a:off x="1224675" y="191025"/>
            <a:ext cx="2224575" cy="380475"/>
          </a:xfrm>
          <a:prstGeom prst="rect">
            <a:avLst/>
          </a:prstGeom>
          <a:noFill/>
          <a:ln>
            <a:noFill/>
          </a:ln>
        </p:spPr>
        <p:txBody>
          <a:bodyPr anchorCtr="0" anchor="t" bIns="28125" lIns="56250" spcFirstLastPara="1" rIns="56250" wrap="square" tIns="28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String Operations</a:t>
            </a:r>
            <a:endParaRPr b="0" sz="19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6250" y="0"/>
            <a:ext cx="48575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2"/>
          <p:cNvSpPr txBox="1"/>
          <p:nvPr/>
        </p:nvSpPr>
        <p:spPr>
          <a:xfrm>
            <a:off x="3060750" y="191025"/>
            <a:ext cx="30225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125" lIns="56250" spcFirstLastPara="1" rIns="56250" wrap="square" tIns="28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String Operations</a:t>
            </a:r>
            <a:endParaRPr b="0" sz="19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42"/>
          <p:cNvSpPr/>
          <p:nvPr/>
        </p:nvSpPr>
        <p:spPr>
          <a:xfrm>
            <a:off x="238050" y="687700"/>
            <a:ext cx="4476900" cy="44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1300" lvl="0" marL="2921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●"/>
            </a:pPr>
            <a:r>
              <a:rPr b="1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Common String Operations: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0" marL="2921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None/>
            </a:pPr>
            <a:r>
              <a:t/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1. Concatenation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Combines two or more strings using +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Example: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</a:t>
            </a:r>
            <a:r>
              <a:rPr lang="en" sz="1400" strike="noStrike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name = “Hello” + “World” # output: </a:t>
            </a: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HelloWorld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39700" lvl="3" marL="5461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Noto Sans Symbols"/>
              <a:buChar char="●"/>
            </a:pPr>
            <a:r>
              <a:rPr b="0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2. Repetition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</a:t>
            </a: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Repeat string using *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Example: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strike="noStrike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	print(“Ha” * 3) # output: HaHaHa</a:t>
            </a:r>
            <a:endParaRPr b="1" sz="1400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3. Length of a String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</a:t>
            </a: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Use</a:t>
            </a:r>
            <a:r>
              <a:rPr lang="en" sz="1400" strike="noStrike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 len()</a:t>
            </a: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function to find number of characters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</a:t>
            </a:r>
            <a:r>
              <a:rPr lang="en" sz="1400" strike="noStrike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len(“KPK”) # output: 3</a:t>
            </a:r>
            <a:endParaRPr b="1" sz="1400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42"/>
          <p:cNvSpPr/>
          <p:nvPr/>
        </p:nvSpPr>
        <p:spPr>
          <a:xfrm>
            <a:off x="5000625" y="577800"/>
            <a:ext cx="4000500" cy="45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52400" lvl="0" marL="2921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None/>
            </a:pPr>
            <a:r>
              <a:t/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0" marL="2921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None/>
            </a:pPr>
            <a:r>
              <a:t/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4. Indexing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Access characters by index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Example: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</a:t>
            </a:r>
            <a:r>
              <a:rPr lang="en" sz="1400" strike="noStrike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name = “Hello” + “World”</a:t>
            </a:r>
            <a:endParaRPr b="1" sz="1400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strike="noStrike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	print(name[0]) # output: H</a:t>
            </a:r>
            <a:endParaRPr b="1" sz="1400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strike="noStrike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	print(name[len(name)-1]) #	output: </a:t>
            </a: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39700" lvl="3" marL="54610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"/>
              <a:buFont typeface="Noto Sans Symbols"/>
              <a:buChar char="●"/>
            </a:pPr>
            <a:r>
              <a:rPr b="0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5. Slicing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</a:t>
            </a: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Get a substring using start and end index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[start_index, end_index)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Example:</a:t>
            </a:r>
            <a:endParaRPr b="1" sz="1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</a:t>
            </a:r>
            <a:r>
              <a:rPr lang="en" sz="1400" strike="noStrike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name = “Hello” + “World”</a:t>
            </a:r>
            <a:endParaRPr b="1" sz="1400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strike="noStrike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	print(name[1:4]) # output: ell</a:t>
            </a:r>
            <a:endParaRPr b="1" sz="1400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3"/>
          <p:cNvSpPr txBox="1"/>
          <p:nvPr/>
        </p:nvSpPr>
        <p:spPr>
          <a:xfrm>
            <a:off x="2895900" y="191025"/>
            <a:ext cx="33522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8125" lIns="56250" spcFirstLastPara="1" rIns="56250" wrap="square" tIns="28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String Operations</a:t>
            </a:r>
            <a:endParaRPr b="0" sz="19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9" name="Google Shape;229;p43"/>
          <p:cNvGraphicFramePr/>
          <p:nvPr/>
        </p:nvGraphicFramePr>
        <p:xfrm>
          <a:off x="952500" y="123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{8218EDAD-1693-4ADD-AC7B-5623A83ECBEE}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</a:rPr>
                        <a:t>Method	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</a:rPr>
                        <a:t>Description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.lower()	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Converts to lowercase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.upper()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Converts to uppercase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.strip()	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Removes whitespace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.replace(a, b)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Replaces a with b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.find("text")	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Returns index of substring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.split()	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2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Splits string into list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0" name="Google Shape;230;p43"/>
          <p:cNvSpPr txBox="1"/>
          <p:nvPr/>
        </p:nvSpPr>
        <p:spPr>
          <a:xfrm>
            <a:off x="952500" y="791850"/>
            <a:ext cx="45867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125" lIns="56250" spcFirstLastPara="1" rIns="56250" wrap="square" tIns="28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Other string methods</a:t>
            </a:r>
            <a:endParaRPr b="0" sz="12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4"/>
          <p:cNvSpPr/>
          <p:nvPr/>
        </p:nvSpPr>
        <p:spPr>
          <a:xfrm>
            <a:off x="2517900" y="160850"/>
            <a:ext cx="41082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Why Strings?</a:t>
            </a:r>
            <a:endParaRPr b="0" sz="19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44"/>
          <p:cNvSpPr txBox="1"/>
          <p:nvPr/>
        </p:nvSpPr>
        <p:spPr>
          <a:xfrm>
            <a:off x="3072000" y="1309650"/>
            <a:ext cx="430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44"/>
          <p:cNvSpPr txBox="1"/>
          <p:nvPr/>
        </p:nvSpPr>
        <p:spPr>
          <a:xfrm>
            <a:off x="983275" y="857250"/>
            <a:ext cx="6884400" cy="40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125" lIns="56250" spcFirstLastPara="1" rIns="56250" wrap="square" tIns="28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📢 Strings Are Everywhere</a:t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Used in user input, file names, messages, commands, and UI labels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Essential for communicating with users and other programs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📄 </a:t>
            </a:r>
            <a:r>
              <a:rPr b="1"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Strings Handle Real-World Data</a:t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Most real-world data (emails, names, URLs, documents) comes as strings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Data cleaning and preprocessing often start with string manipulation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5"/>
          <p:cNvSpPr/>
          <p:nvPr/>
        </p:nvSpPr>
        <p:spPr>
          <a:xfrm>
            <a:off x="2517900" y="160850"/>
            <a:ext cx="41082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Why Strings?</a:t>
            </a:r>
            <a:endParaRPr b="0" sz="19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45"/>
          <p:cNvSpPr txBox="1"/>
          <p:nvPr/>
        </p:nvSpPr>
        <p:spPr>
          <a:xfrm>
            <a:off x="3072000" y="1309650"/>
            <a:ext cx="430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45"/>
          <p:cNvSpPr txBox="1"/>
          <p:nvPr/>
        </p:nvSpPr>
        <p:spPr>
          <a:xfrm>
            <a:off x="435225" y="857250"/>
            <a:ext cx="8124000" cy="40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8125" lIns="56250" spcFirstLastPara="1" rIns="56250" wrap="square" tIns="28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🗂 Strings Enable Data Communication</a:t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Strings are the format of API responses, HTTP requests, JSON, logs, and command-line tools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🛠 Used in Logging, Debugging &amp; Monitoring</a:t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Logs are strings! Formatting logs helps track errors and system behavior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🤖 Automating Tasks with Text</a:t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File renaming, email generation, report formatting—all involve strings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🔐 </a:t>
            </a:r>
            <a:r>
              <a:rPr b="1"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Strings Are Key in Security</a:t>
            </a:r>
            <a:endParaRPr b="1"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500"/>
              <a:buFont typeface="Unbounded"/>
              <a:buChar char="●"/>
            </a:pPr>
            <a:r>
              <a:rPr lang="en" sz="15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Passwords, encryption keys, and tokens are handled as strings in most systems</a:t>
            </a:r>
            <a:endParaRPr sz="15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6"/>
          <p:cNvSpPr/>
          <p:nvPr/>
        </p:nvSpPr>
        <p:spPr>
          <a:xfrm>
            <a:off x="2517900" y="2129250"/>
            <a:ext cx="41082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9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</a:t>
            </a:r>
            <a:r>
              <a:rPr lang="en" sz="19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nd</a:t>
            </a:r>
            <a:endParaRPr sz="19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marR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MOST IMPORTANTLY</a:t>
            </a:r>
            <a:endParaRPr b="0" sz="19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46"/>
          <p:cNvSpPr txBox="1"/>
          <p:nvPr/>
        </p:nvSpPr>
        <p:spPr>
          <a:xfrm>
            <a:off x="3072000" y="1309650"/>
            <a:ext cx="430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7"/>
          <p:cNvSpPr/>
          <p:nvPr/>
        </p:nvSpPr>
        <p:spPr>
          <a:xfrm>
            <a:off x="2517900" y="2329200"/>
            <a:ext cx="41082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NLP &amp; LLMs</a:t>
            </a:r>
            <a:endParaRPr b="1" sz="1900" strike="noStrike">
              <a:solidFill>
                <a:srgbClr val="FFFFFF"/>
              </a:solidFill>
            </a:endParaRPr>
          </a:p>
        </p:txBody>
      </p:sp>
      <p:sp>
        <p:nvSpPr>
          <p:cNvPr id="260" name="Google Shape;260;p47"/>
          <p:cNvSpPr txBox="1"/>
          <p:nvPr/>
        </p:nvSpPr>
        <p:spPr>
          <a:xfrm>
            <a:off x="3072000" y="1309650"/>
            <a:ext cx="430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